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C356666-A197-49A3-B640-3E829098981D}">
          <p14:sldIdLst>
            <p14:sldId id="256"/>
            <p14:sldId id="257"/>
          </p14:sldIdLst>
        </p14:section>
        <p14:section name="High Concept" id="{8419F3D4-A9EB-4C91-A352-248E05999DB9}">
          <p14:sldIdLst>
            <p14:sldId id="258"/>
            <p14:sldId id="259"/>
          </p14:sldIdLst>
        </p14:section>
        <p14:section name="Target Market" id="{416834E2-AA2B-4F58-BCBE-20495FA45500}">
          <p14:sldIdLst>
            <p14:sldId id="260"/>
          </p14:sldIdLst>
        </p14:section>
        <p14:section name="Key Features" id="{E69F8859-043A-40D3-A426-8F3E1FD57C6A}">
          <p14:sldIdLst>
            <p14:sldId id="261"/>
            <p14:sldId id="262"/>
            <p14:sldId id="263"/>
            <p14:sldId id="264"/>
          </p14:sldIdLst>
        </p14:section>
        <p14:section name="Presentation" id="{9116CD0A-9909-4F6D-8554-4BD252C81337}">
          <p14:sldIdLst>
            <p14:sldId id="265"/>
            <p14:sldId id="266"/>
          </p14:sldIdLst>
        </p14:section>
        <p14:section name="Gameplay" id="{D3D4869D-D82B-4C11-98C0-00F58F088DD0}">
          <p14:sldIdLst>
            <p14:sldId id="267"/>
            <p14:sldId id="268"/>
            <p14:sldId id="269"/>
            <p14:sldId id="270"/>
            <p14:sldId id="271"/>
          </p14:sldIdLst>
        </p14:section>
        <p14:section name="Q &amp; A" id="{B4CC6E3F-6216-4CE3-B4C5-6397413C82C7}">
          <p14:sldIdLst>
            <p14:sldId id="272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469" autoAdjust="0"/>
  </p:normalViewPr>
  <p:slideViewPr>
    <p:cSldViewPr>
      <p:cViewPr varScale="1">
        <p:scale>
          <a:sx n="60" d="100"/>
          <a:sy n="60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F9D3D-6901-4CF5-A5D3-45D8060F90DC}" type="datetimeFigureOut">
              <a:rPr lang="en-GB" smtClean="0"/>
              <a:t>04/12/2012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E4563-6EF1-40C0-8320-298A47AF00E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05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553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978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2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2341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0196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157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091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443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1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E4563-6EF1-40C0-8320-298A47AF00E9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2276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XHZtWTWT_4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.jpe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39975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4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Seconds  Count</a:t>
            </a:r>
            <a:endParaRPr lang="en-GB" sz="48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552" y="3657600"/>
            <a:ext cx="6480048" cy="17526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Inspired by </a:t>
            </a:r>
          </a:p>
          <a:p>
            <a:pPr algn="l"/>
            <a:r>
              <a:rPr lang="en-US" sz="2400" i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	JFK Reload</a:t>
            </a:r>
            <a:r>
              <a:rPr lang="en-US" sz="24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     </a:t>
            </a:r>
            <a:br>
              <a:rPr lang="en-US" sz="24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r>
              <a:rPr lang="en-US" sz="24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			   &amp; </a:t>
            </a:r>
          </a:p>
          <a:p>
            <a:pPr algn="l"/>
            <a:r>
              <a:rPr lang="en-US" sz="2400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	</a:t>
            </a:r>
            <a:r>
              <a:rPr lang="en-US" sz="2400" i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			10 ^ 16 to </a:t>
            </a:r>
            <a:r>
              <a:rPr lang="en-US" sz="24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1</a:t>
            </a:r>
            <a:endParaRPr lang="en-GB" sz="24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5791200"/>
            <a:ext cx="914400" cy="369332"/>
          </a:xfrm>
          <a:prstGeom prst="rect">
            <a:avLst/>
          </a:prstGeom>
          <a:noFill/>
        </p:spPr>
        <p:txBody>
          <a:bodyPr wrap="square" rtlCol="0">
            <a:prstTxWarp prst="textSlantUp">
              <a:avLst/>
            </a:prstTxWarp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 Hu</a:t>
            </a:r>
            <a:endParaRPr lang="en-GB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524375" y="381000"/>
            <a:ext cx="457200" cy="3048000"/>
          </a:xfrm>
          <a:prstGeom prst="line">
            <a:avLst/>
          </a:prstGeom>
          <a:ln w="15875" cap="flat" cmpd="sng">
            <a:solidFill>
              <a:schemeClr val="bg1"/>
            </a:solidFill>
            <a:round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13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8">
        <p:fade/>
      </p:transition>
    </mc:Choice>
    <mc:Fallback xmlns="">
      <p:transition spd="med" advTm="3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Pitch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Concept</a:t>
            </a:r>
          </a:p>
          <a:p>
            <a:r>
              <a:rPr lang="en-US" dirty="0"/>
              <a:t>Target Market</a:t>
            </a:r>
          </a:p>
          <a:p>
            <a:r>
              <a:rPr lang="en-US" dirty="0"/>
              <a:t>Key Features</a:t>
            </a:r>
          </a:p>
          <a:p>
            <a:r>
              <a:rPr lang="en-US" dirty="0" smtClean="0"/>
              <a:t>Presentation</a:t>
            </a:r>
            <a:endParaRPr lang="en-US" dirty="0"/>
          </a:p>
          <a:p>
            <a:r>
              <a:rPr lang="en-US" dirty="0" smtClean="0"/>
              <a:t>Gameplay</a:t>
            </a:r>
          </a:p>
          <a:p>
            <a:r>
              <a:rPr lang="en-US" dirty="0" smtClean="0"/>
              <a:t>Q &amp; A</a:t>
            </a:r>
            <a:endParaRPr lang="en-US" dirty="0"/>
          </a:p>
          <a:p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5" name="Straight Connector 4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38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High Concept—Transformation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</a:t>
            </a:r>
            <a:r>
              <a:rPr lang="en-US" i="1" dirty="0" smtClean="0"/>
              <a:t>JFK Reload</a:t>
            </a:r>
            <a:r>
              <a:rPr lang="en-US" dirty="0" smtClean="0"/>
              <a:t>, a </a:t>
            </a:r>
            <a:br>
              <a:rPr lang="en-US" dirty="0" smtClean="0"/>
            </a:br>
            <a:r>
              <a:rPr lang="en-US" b="1" dirty="0" smtClean="0">
                <a:hlinkClick r:id="rId3"/>
              </a:rPr>
              <a:t>Historical Simulation “Game”</a:t>
            </a:r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dirty="0" smtClean="0"/>
              <a:t>To </a:t>
            </a:r>
            <a:r>
              <a:rPr lang="en-US" i="1" dirty="0" smtClean="0"/>
              <a:t>Seconds Count</a:t>
            </a:r>
            <a:r>
              <a:rPr lang="en-US" dirty="0" smtClean="0"/>
              <a:t>, an</a:t>
            </a:r>
            <a:br>
              <a:rPr lang="en-US" dirty="0" smtClean="0"/>
            </a:br>
            <a:r>
              <a:rPr lang="en-US" b="1" dirty="0" smtClean="0"/>
              <a:t>Alternative/Future History </a:t>
            </a:r>
            <a:br>
              <a:rPr lang="en-US" b="1" dirty="0" smtClean="0"/>
            </a:br>
            <a:r>
              <a:rPr lang="en-US" b="1" dirty="0" smtClean="0"/>
              <a:t>Co-op/Competitive Action Game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own Arrow 8"/>
          <p:cNvSpPr/>
          <p:nvPr/>
        </p:nvSpPr>
        <p:spPr>
          <a:xfrm>
            <a:off x="3505200" y="2667000"/>
            <a:ext cx="1066800" cy="1524000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Sci-Fi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5105400" y="2819400"/>
            <a:ext cx="2286000" cy="914400"/>
          </a:xfrm>
          <a:prstGeom prst="cloudCallout">
            <a:avLst>
              <a:gd name="adj1" fmla="val -69721"/>
              <a:gd name="adj2" fmla="val 43453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bg2"/>
                </a:solidFill>
              </a:rPr>
              <a:t>10 ^ 16 to 1</a:t>
            </a:r>
            <a:endParaRPr lang="en-GB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56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High Concept—Genre &amp; Platform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Multiplayer First Person “Shooter”</a:t>
            </a:r>
          </a:p>
          <a:p>
            <a:endParaRPr lang="en-US" dirty="0" smtClean="0"/>
          </a:p>
          <a:p>
            <a:r>
              <a:rPr lang="en-US" dirty="0" smtClean="0"/>
              <a:t>Assassin       			   Counter-Assassin</a:t>
            </a:r>
            <a:br>
              <a:rPr lang="en-US" dirty="0" smtClean="0"/>
            </a:br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dirty="0" smtClean="0"/>
              <a:t>On 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Left-Right Arrow 6"/>
          <p:cNvSpPr/>
          <p:nvPr/>
        </p:nvSpPr>
        <p:spPr>
          <a:xfrm>
            <a:off x="2514600" y="2590800"/>
            <a:ext cx="2819400" cy="838200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Competition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11" name="Circular Arrow 10"/>
          <p:cNvSpPr/>
          <p:nvPr/>
        </p:nvSpPr>
        <p:spPr>
          <a:xfrm>
            <a:off x="5867400" y="2286000"/>
            <a:ext cx="2362200" cy="2050144"/>
          </a:xfrm>
          <a:prstGeom prst="circularArrow">
            <a:avLst>
              <a:gd name="adj1" fmla="val 8541"/>
              <a:gd name="adj2" fmla="val 1508919"/>
              <a:gd name="adj3" fmla="val 9384285"/>
              <a:gd name="adj4" fmla="val 21518292"/>
              <a:gd name="adj5" fmla="val 10067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Cooperation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81747"/>
            <a:ext cx="2895600" cy="16856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7265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Target Market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Hardcore and Casual gamers </a:t>
            </a:r>
            <a:r>
              <a:rPr lang="en-US" dirty="0"/>
              <a:t>m</a:t>
            </a:r>
            <a:r>
              <a:rPr lang="en-US" dirty="0" smtClean="0"/>
              <a:t>ixed</a:t>
            </a:r>
          </a:p>
          <a:p>
            <a:endParaRPr lang="en-US" dirty="0"/>
          </a:p>
          <a:p>
            <a:r>
              <a:rPr lang="en-US" dirty="0" smtClean="0"/>
              <a:t>Mid-core gamers</a:t>
            </a:r>
          </a:p>
          <a:p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509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Key Features—Sci-Fi Settings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motives of the assassinations: </a:t>
            </a:r>
            <a:br>
              <a:rPr lang="en-US" dirty="0" smtClean="0"/>
            </a:br>
            <a:r>
              <a:rPr lang="en-US" dirty="0" smtClean="0"/>
              <a:t>Time crime? True justice?</a:t>
            </a:r>
          </a:p>
          <a:p>
            <a:r>
              <a:rPr lang="en-US" dirty="0" smtClean="0"/>
              <a:t>Two rival factions:</a:t>
            </a:r>
            <a:br>
              <a:rPr lang="en-US" dirty="0" smtClean="0"/>
            </a:br>
            <a:r>
              <a:rPr lang="en-US" dirty="0" smtClean="0"/>
              <a:t>The Assassins &amp; The Time Defenders</a:t>
            </a:r>
          </a:p>
          <a:p>
            <a:r>
              <a:rPr lang="en-US" dirty="0" smtClean="0"/>
              <a:t>Game: Operation </a:t>
            </a:r>
            <a:r>
              <a:rPr lang="en-US" dirty="0"/>
              <a:t>S</a:t>
            </a:r>
            <a:r>
              <a:rPr lang="en-US" dirty="0" smtClean="0"/>
              <a:t>cenes of both real historical events and fictional history/future events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87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Features—Asymmetric Gameplay 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727586"/>
              </p:ext>
            </p:extLst>
          </p:nvPr>
        </p:nvGraphicFramePr>
        <p:xfrm>
          <a:off x="990600" y="2189480"/>
          <a:ext cx="7086600" cy="192532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600200"/>
                <a:gridCol w="2362200"/>
                <a:gridCol w="312420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Assassins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Time Defenders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Goal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assassinate the target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</a:t>
                      </a:r>
                      <a:r>
                        <a:rPr lang="en-GB" noProof="0" dirty="0" smtClean="0"/>
                        <a:t>neutralise</a:t>
                      </a:r>
                      <a:r>
                        <a:rPr lang="en-US" baseline="0" dirty="0" smtClean="0"/>
                        <a:t> the assassination AND subdue the Assassin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Control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Wii U </a:t>
                      </a:r>
                      <a:r>
                        <a:rPr lang="en-US" dirty="0" err="1" smtClean="0"/>
                        <a:t>GamePad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Wii Remote /</a:t>
                      </a:r>
                      <a:r>
                        <a:rPr lang="en-US" baseline="0" dirty="0" smtClean="0"/>
                        <a:t> </a:t>
                      </a:r>
                      <a:r>
                        <a:rPr kumimoji="0" lang="en-GB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Nunchuk</a:t>
                      </a:r>
                      <a:r>
                        <a:rPr kumimoji="0" lang="en-GB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baseline="0" dirty="0" smtClean="0"/>
                        <a:t>/ 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Wii U Pro Controller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62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Key Features—Diverse Roles 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266142"/>
              </p:ext>
            </p:extLst>
          </p:nvPr>
        </p:nvGraphicFramePr>
        <p:xfrm>
          <a:off x="647700" y="2000250"/>
          <a:ext cx="7962900" cy="257175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981450"/>
                <a:gridCol w="3981450"/>
              </a:tblGrid>
              <a:tr h="514350">
                <a:tc>
                  <a:txBody>
                    <a:bodyPr/>
                    <a:lstStyle/>
                    <a:p>
                      <a:r>
                        <a:rPr lang="en-US" dirty="0" smtClean="0"/>
                        <a:t>The Assassins (1 player)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Time Defenders (1-4 player(s))</a:t>
                      </a:r>
                      <a:endParaRPr lang="en-GB" b="1" dirty="0"/>
                    </a:p>
                  </a:txBody>
                  <a:tcPr anchor="ctr"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    Assassin (H)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        Sensor (C)</a:t>
                      </a:r>
                      <a:endParaRPr lang="en-GB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14350"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        Protector (C)</a:t>
                      </a:r>
                      <a:endParaRPr lang="en-GB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14350"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        Interceptor (C)</a:t>
                      </a:r>
                      <a:endParaRPr lang="en-GB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14350"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     Enforcer (H)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1066800" y="50292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(H) More Hardcore 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ole</a:t>
            </a:r>
          </a:p>
          <a:p>
            <a:r>
              <a:rPr lang="en-US" dirty="0">
                <a:solidFill>
                  <a:srgbClr val="0070C0"/>
                </a:solidFill>
              </a:rPr>
              <a:t>(</a:t>
            </a:r>
            <a:r>
              <a:rPr lang="en-US" dirty="0" smtClean="0">
                <a:solidFill>
                  <a:srgbClr val="0070C0"/>
                </a:solidFill>
              </a:rPr>
              <a:t>C) More </a:t>
            </a:r>
            <a:r>
              <a:rPr lang="en-US" dirty="0">
                <a:solidFill>
                  <a:srgbClr val="0070C0"/>
                </a:solidFill>
              </a:rPr>
              <a:t>C</a:t>
            </a:r>
            <a:r>
              <a:rPr lang="en-US" dirty="0" smtClean="0">
                <a:solidFill>
                  <a:srgbClr val="0070C0"/>
                </a:solidFill>
              </a:rPr>
              <a:t>asual Role</a:t>
            </a:r>
          </a:p>
          <a:p>
            <a:r>
              <a:rPr lang="en-US" dirty="0" smtClean="0"/>
              <a:t>The absent roles will be filled by AI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2601028"/>
            <a:ext cx="360000" cy="3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2601028"/>
            <a:ext cx="360000" cy="3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3124200"/>
            <a:ext cx="360000" cy="3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3602400"/>
            <a:ext cx="360000" cy="36000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41148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7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Key Features—Seconds Count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Operation Window: in 5 seconds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04800" y="2868387"/>
            <a:ext cx="8610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400" y="2508387"/>
            <a:ext cx="360000" cy="36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400" y="3249387"/>
            <a:ext cx="360000" cy="3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3" y="3716701"/>
            <a:ext cx="360000" cy="36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3" y="4157958"/>
            <a:ext cx="360000" cy="360000"/>
          </a:xfrm>
          <a:prstGeom prst="rect">
            <a:avLst/>
          </a:prstGeom>
        </p:spPr>
      </p:pic>
      <p:pic>
        <p:nvPicPr>
          <p:cNvPr id="21" name="Picture 20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3" y="4669200"/>
            <a:ext cx="360000" cy="36000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3657600" y="2944587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ular Callout 22"/>
          <p:cNvSpPr/>
          <p:nvPr/>
        </p:nvSpPr>
        <p:spPr>
          <a:xfrm>
            <a:off x="4191000" y="2221207"/>
            <a:ext cx="1371600" cy="506187"/>
          </a:xfrm>
          <a:prstGeom prst="wedgeRoundRectCallout">
            <a:avLst>
              <a:gd name="adj1" fmla="val -74167"/>
              <a:gd name="adj2" fmla="val 82572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Assassination </a:t>
            </a:r>
            <a:r>
              <a:rPr lang="en-US" sz="1400" dirty="0" smtClean="0"/>
              <a:t>Point</a:t>
            </a:r>
            <a:endParaRPr lang="en-GB" sz="1400" dirty="0"/>
          </a:p>
        </p:txBody>
      </p:sp>
      <p:sp>
        <p:nvSpPr>
          <p:cNvPr id="26" name="Rectangle 25"/>
          <p:cNvSpPr/>
          <p:nvPr/>
        </p:nvSpPr>
        <p:spPr>
          <a:xfrm>
            <a:off x="1447800" y="2944587"/>
            <a:ext cx="2209800" cy="228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5s</a:t>
            </a:r>
            <a:endParaRPr lang="en-GB" dirty="0"/>
          </a:p>
        </p:txBody>
      </p:sp>
      <p:sp>
        <p:nvSpPr>
          <p:cNvPr id="28" name="Rounded Rectangular Callout 27"/>
          <p:cNvSpPr/>
          <p:nvPr/>
        </p:nvSpPr>
        <p:spPr>
          <a:xfrm>
            <a:off x="2133600" y="3414872"/>
            <a:ext cx="1371600" cy="506187"/>
          </a:xfrm>
          <a:prstGeom prst="wedgeRoundRectCallout">
            <a:avLst>
              <a:gd name="adj1" fmla="val -57236"/>
              <a:gd name="adj2" fmla="val -92338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Operation Window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3286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animBg="1"/>
      <p:bldP spid="16" grpId="0" animBg="1"/>
      <p:bldP spid="23" grpId="0" animBg="1"/>
      <p:bldP spid="2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Presentation—Graphics &amp; Audio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Graphics: Cartoonish style to ease violence</a:t>
            </a:r>
          </a:p>
          <a:p>
            <a:endParaRPr lang="en-US" dirty="0" smtClean="0"/>
          </a:p>
          <a:p>
            <a:r>
              <a:rPr lang="en-US" dirty="0" smtClean="0"/>
              <a:t>Audio: Scene themed music and Sci-Fi sound effects</a:t>
            </a:r>
          </a:p>
        </p:txBody>
      </p:sp>
    </p:spTree>
    <p:extLst>
      <p:ext uri="{BB962C8B-B14F-4D97-AF65-F5344CB8AC3E}">
        <p14:creationId xmlns:p14="http://schemas.microsoft.com/office/powerpoint/2010/main" val="93141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Presentation—GUI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Wii U </a:t>
            </a:r>
            <a:r>
              <a:rPr lang="en-US" dirty="0" err="1" smtClean="0"/>
              <a:t>GamePad</a:t>
            </a:r>
            <a:r>
              <a:rPr lang="en-US" dirty="0" smtClean="0"/>
              <a:t> &amp; Split Screens on TV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38400"/>
            <a:ext cx="3059490" cy="18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932" y="2078400"/>
            <a:ext cx="3262136" cy="252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145200"/>
            <a:ext cx="360000" cy="36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776" y="2667000"/>
            <a:ext cx="360000" cy="36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667000"/>
            <a:ext cx="360000" cy="36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338400"/>
            <a:ext cx="360000" cy="360000"/>
          </a:xfrm>
          <a:prstGeom prst="rect">
            <a:avLst/>
          </a:prstGeom>
        </p:spPr>
      </p:pic>
      <p:pic>
        <p:nvPicPr>
          <p:cNvPr id="26" name="Picture 25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776" y="33384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4" y="1131176"/>
            <a:ext cx="8714856" cy="4775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Gameplay—An Instance (Phase 1)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0" y="5357812"/>
            <a:ext cx="2667000" cy="1500188"/>
            <a:chOff x="6477000" y="0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804150" y="76200"/>
              <a:ext cx="120650" cy="67389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Two teams are invisible to each other and the world of the </a:t>
            </a:r>
            <a:r>
              <a:rPr lang="en-US" sz="2400" dirty="0" smtClean="0"/>
              <a:t>scene</a:t>
            </a:r>
          </a:p>
          <a:p>
            <a:r>
              <a:rPr lang="en-US" sz="2400" dirty="0" smtClean="0"/>
              <a:t>The Assassin: 2-5 minutes to choose the assassination spot and get prepared </a:t>
            </a:r>
          </a:p>
          <a:p>
            <a:r>
              <a:rPr lang="en-US" sz="2400" dirty="0" smtClean="0"/>
              <a:t>The Defenders: Get in defense positions before the Assassin pulls the trigger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400" y="4114800"/>
            <a:ext cx="360000" cy="36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400" y="4855800"/>
            <a:ext cx="360000" cy="36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3" y="5323114"/>
            <a:ext cx="360000" cy="36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3" y="5764371"/>
            <a:ext cx="360000" cy="360000"/>
          </a:xfrm>
          <a:prstGeom prst="rect">
            <a:avLst/>
          </a:prstGeom>
        </p:spPr>
      </p:pic>
      <p:pic>
        <p:nvPicPr>
          <p:cNvPr id="34" name="Picture 33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43" y="6275613"/>
            <a:ext cx="360000" cy="360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04800" y="4474800"/>
            <a:ext cx="8610600" cy="381000"/>
            <a:chOff x="304800" y="4474800"/>
            <a:chExt cx="8610600" cy="381000"/>
          </a:xfrm>
        </p:grpSpPr>
        <p:sp>
          <p:nvSpPr>
            <p:cNvPr id="29" name="Right Arrow 28"/>
            <p:cNvSpPr/>
            <p:nvPr/>
          </p:nvSpPr>
          <p:spPr>
            <a:xfrm>
              <a:off x="304800" y="4474800"/>
              <a:ext cx="8610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1382100" y="45510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0993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52400" y="3459464"/>
            <a:ext cx="8610600" cy="381000"/>
            <a:chOff x="152400" y="3459464"/>
            <a:chExt cx="8610600" cy="381000"/>
          </a:xfrm>
        </p:grpSpPr>
        <p:sp>
          <p:nvSpPr>
            <p:cNvPr id="16" name="Right Arrow 15"/>
            <p:cNvSpPr/>
            <p:nvPr/>
          </p:nvSpPr>
          <p:spPr>
            <a:xfrm>
              <a:off x="152400" y="3459464"/>
              <a:ext cx="8610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1231243" y="3535664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Gameplay—An Instance (Phase 2)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Assassin acts: The Assassination Point (AP)</a:t>
            </a:r>
          </a:p>
          <a:p>
            <a:r>
              <a:rPr lang="en-US" sz="2400" dirty="0" smtClean="0"/>
              <a:t>The Sensor automatically detects the action in advance by 5 seconds in the timeline.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67000" y="4331981"/>
            <a:ext cx="3886200" cy="2051662"/>
            <a:chOff x="2071007" y="3498987"/>
            <a:chExt cx="5715000" cy="33623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007" y="3498987"/>
              <a:ext cx="5715000" cy="336232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4307999"/>
              <a:ext cx="2325733" cy="1744300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00" y="3099464"/>
            <a:ext cx="360000" cy="36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00" y="3840464"/>
            <a:ext cx="360000" cy="3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43" y="4307778"/>
            <a:ext cx="360000" cy="36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43" y="4749035"/>
            <a:ext cx="360000" cy="360000"/>
          </a:xfrm>
          <a:prstGeom prst="rect">
            <a:avLst/>
          </a:prstGeom>
        </p:spPr>
      </p:pic>
      <p:pic>
        <p:nvPicPr>
          <p:cNvPr id="21" name="Picture 20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43" y="5260277"/>
            <a:ext cx="360000" cy="360000"/>
          </a:xfrm>
          <a:prstGeom prst="rect">
            <a:avLst/>
          </a:prstGeom>
        </p:spPr>
      </p:pic>
      <p:sp>
        <p:nvSpPr>
          <p:cNvPr id="23" name="Rounded Rectangular Callout 22"/>
          <p:cNvSpPr/>
          <p:nvPr/>
        </p:nvSpPr>
        <p:spPr>
          <a:xfrm>
            <a:off x="4038600" y="2812284"/>
            <a:ext cx="1371600" cy="506187"/>
          </a:xfrm>
          <a:prstGeom prst="wedgeRoundRectCallout">
            <a:avLst>
              <a:gd name="adj1" fmla="val -74167"/>
              <a:gd name="adj2" fmla="val 82572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Assassination </a:t>
            </a:r>
            <a:r>
              <a:rPr lang="en-US" sz="1400" dirty="0" smtClean="0"/>
              <a:t>Point</a:t>
            </a:r>
            <a:endParaRPr lang="en-GB" sz="14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6477000" y="5357812"/>
            <a:ext cx="2667000" cy="1500188"/>
            <a:chOff x="6477000" y="5357812"/>
            <a:chExt cx="2667000" cy="1500188"/>
          </a:xfrm>
        </p:grpSpPr>
        <p:grpSp>
          <p:nvGrpSpPr>
            <p:cNvPr id="13" name="Group 12"/>
            <p:cNvGrpSpPr/>
            <p:nvPr/>
          </p:nvGrpSpPr>
          <p:grpSpPr>
            <a:xfrm>
              <a:off x="6477000" y="5357812"/>
              <a:ext cx="2667000" cy="1500188"/>
              <a:chOff x="6477000" y="5357812"/>
              <a:chExt cx="2667000" cy="1500188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77000" y="5357812"/>
                <a:ext cx="2667000" cy="1500188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cxnSp>
            <p:nvCxnSpPr>
              <p:cNvPr id="6" name="Straight Connector 5"/>
              <p:cNvCxnSpPr/>
              <p:nvPr/>
            </p:nvCxnSpPr>
            <p:spPr>
              <a:xfrm flipV="1">
                <a:off x="7804150" y="5434012"/>
                <a:ext cx="120650" cy="673894"/>
              </a:xfrm>
              <a:prstGeom prst="line">
                <a:avLst/>
              </a:prstGeom>
              <a:ln w="12700" cap="flat" cmpd="sng">
                <a:solidFill>
                  <a:srgbClr val="FF0000"/>
                </a:solidFill>
                <a:round/>
                <a:tailEnd type="triangle" w="med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7451329" y="5889990"/>
              <a:ext cx="7056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0:5</a:t>
              </a:r>
              <a:endParaRPr lang="en-U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2" name="Oval 21"/>
          <p:cNvSpPr/>
          <p:nvPr/>
        </p:nvSpPr>
        <p:spPr>
          <a:xfrm>
            <a:off x="3505200" y="3535664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394460" y="3535664"/>
            <a:ext cx="2209800" cy="228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5s</a:t>
            </a:r>
            <a:endParaRPr lang="en-GB" dirty="0"/>
          </a:p>
        </p:txBody>
      </p:sp>
      <p:sp>
        <p:nvSpPr>
          <p:cNvPr id="37" name="Rounded Rectangular Callout 36"/>
          <p:cNvSpPr/>
          <p:nvPr/>
        </p:nvSpPr>
        <p:spPr>
          <a:xfrm>
            <a:off x="1563643" y="3982703"/>
            <a:ext cx="1371600" cy="506187"/>
          </a:xfrm>
          <a:prstGeom prst="wedgeRoundRectCallout">
            <a:avLst>
              <a:gd name="adj1" fmla="val -17236"/>
              <a:gd name="adj2" fmla="val -86316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Operation Window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3818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23" grpId="0" uiExpand="1" animBg="1"/>
      <p:bldP spid="22" grpId="0" uiExpand="1" animBg="1"/>
      <p:bldP spid="36" grpId="0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Gameplay—An Instance (Phase 3)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dirty="0" smtClean="0"/>
              <a:t>Sensor: Identify the Assassin (make visible) and the attack; send signal to other team members (1s)</a:t>
            </a:r>
          </a:p>
          <a:p>
            <a:r>
              <a:rPr lang="en-US" sz="2400" dirty="0" smtClean="0"/>
              <a:t>The Assassin: Evade (1s)</a:t>
            </a:r>
            <a:endParaRPr lang="en-US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000" y="3099464"/>
            <a:ext cx="360000" cy="36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000" y="3832044"/>
            <a:ext cx="360000" cy="3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962400"/>
            <a:ext cx="360000" cy="36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403657"/>
            <a:ext cx="360000" cy="360000"/>
          </a:xfrm>
          <a:prstGeom prst="rect">
            <a:avLst/>
          </a:prstGeom>
        </p:spPr>
      </p:pic>
      <p:pic>
        <p:nvPicPr>
          <p:cNvPr id="21" name="Picture 20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914899"/>
            <a:ext cx="360000" cy="36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6477000" y="5357812"/>
            <a:ext cx="2667000" cy="1500188"/>
            <a:chOff x="6477000" y="5357812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5357812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rot="-180000" flipV="1">
              <a:off x="7786598" y="5434012"/>
              <a:ext cx="120650" cy="67389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7451329" y="5889990"/>
              <a:ext cx="7056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0:4</a:t>
              </a:r>
              <a:endParaRPr lang="en-U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042981"/>
            <a:ext cx="4038600" cy="3119819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3396552" y="4847031"/>
            <a:ext cx="2101224" cy="1031400"/>
            <a:chOff x="3396552" y="4847031"/>
            <a:chExt cx="2101224" cy="10314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6552" y="4847031"/>
              <a:ext cx="360000" cy="3600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776" y="4847031"/>
              <a:ext cx="360000" cy="3600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776" y="5518431"/>
              <a:ext cx="360000" cy="3600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6552" y="5518431"/>
              <a:ext cx="360000" cy="360000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152400" y="3459464"/>
            <a:ext cx="8610600" cy="381000"/>
            <a:chOff x="152400" y="3459464"/>
            <a:chExt cx="8610600" cy="381000"/>
          </a:xfrm>
        </p:grpSpPr>
        <p:sp>
          <p:nvSpPr>
            <p:cNvPr id="16" name="Right Arrow 15"/>
            <p:cNvSpPr/>
            <p:nvPr/>
          </p:nvSpPr>
          <p:spPr>
            <a:xfrm>
              <a:off x="152400" y="3459464"/>
              <a:ext cx="8610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3505200" y="3535664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/>
            <p:cNvSpPr/>
            <p:nvPr/>
          </p:nvSpPr>
          <p:spPr>
            <a:xfrm>
              <a:off x="1284900" y="3535664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1905000" y="3535664"/>
            <a:ext cx="1699260" cy="228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r>
              <a:rPr lang="en-US" dirty="0" smtClean="0"/>
              <a:t>s</a:t>
            </a:r>
            <a:endParaRPr lang="en-GB" dirty="0"/>
          </a:p>
        </p:txBody>
      </p:sp>
      <p:grpSp>
        <p:nvGrpSpPr>
          <p:cNvPr id="37" name="Group 36"/>
          <p:cNvGrpSpPr/>
          <p:nvPr/>
        </p:nvGrpSpPr>
        <p:grpSpPr>
          <a:xfrm>
            <a:off x="3420918" y="4670602"/>
            <a:ext cx="2446482" cy="1563445"/>
            <a:chOff x="3420918" y="4670602"/>
            <a:chExt cx="2446482" cy="156344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657" y="4717304"/>
              <a:ext cx="1516743" cy="1516743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0918" y="4670602"/>
              <a:ext cx="221400" cy="1440000"/>
            </a:xfrm>
            <a:prstGeom prst="rect">
              <a:avLst/>
            </a:prstGeom>
          </p:spPr>
        </p:pic>
      </p:grpSp>
      <p:sp>
        <p:nvSpPr>
          <p:cNvPr id="38" name="Rectangle 37"/>
          <p:cNvSpPr/>
          <p:nvPr/>
        </p:nvSpPr>
        <p:spPr>
          <a:xfrm>
            <a:off x="3618516" y="3535664"/>
            <a:ext cx="544884" cy="228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75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05538 2.96296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022E-16 L 0.05538 1.11022E-1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85185E-6 L 0.05538 1.85185E-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0.05313 -0.00023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5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Gameplay—An Instance (Phase 4)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400" y="3099464"/>
            <a:ext cx="360000" cy="3600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smtClean="0"/>
              <a:t>Protector: Choose the right protection measures (mini games) and deploy them</a:t>
            </a:r>
          </a:p>
          <a:p>
            <a:r>
              <a:rPr lang="en-US" sz="2000" dirty="0" smtClean="0"/>
              <a:t>The Interceptor: Intercept the incoming “bullet” (bullet time!)</a:t>
            </a:r>
          </a:p>
          <a:p>
            <a:r>
              <a:rPr lang="en-US" sz="2000" dirty="0" smtClean="0"/>
              <a:t>The Enforcer: Try to apprehend or take down the Assassin (either before or after the AP)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000" y="3832044"/>
            <a:ext cx="360000" cy="3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00" y="3962400"/>
            <a:ext cx="360000" cy="36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00" y="4403657"/>
            <a:ext cx="360000" cy="360000"/>
          </a:xfrm>
          <a:prstGeom prst="rect">
            <a:avLst/>
          </a:prstGeom>
        </p:spPr>
      </p:pic>
      <p:pic>
        <p:nvPicPr>
          <p:cNvPr id="21" name="Picture 20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00" y="4914899"/>
            <a:ext cx="360000" cy="36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6477000" y="5357812"/>
            <a:ext cx="2667000" cy="1500188"/>
            <a:chOff x="6477000" y="5357812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5357812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rot="-180000" flipV="1">
              <a:off x="7786598" y="5434012"/>
              <a:ext cx="120650" cy="67389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7246145" y="5889990"/>
              <a:ext cx="111601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0:4+1</a:t>
              </a:r>
              <a:endParaRPr lang="en-U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042981"/>
            <a:ext cx="4038600" cy="3119819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3396552" y="4847031"/>
            <a:ext cx="2101224" cy="1031400"/>
            <a:chOff x="3396552" y="4847031"/>
            <a:chExt cx="2101224" cy="10314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6552" y="4847031"/>
              <a:ext cx="360000" cy="3600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776" y="4847031"/>
              <a:ext cx="360000" cy="3600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776" y="5518431"/>
              <a:ext cx="360000" cy="3600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6552" y="5518431"/>
              <a:ext cx="360000" cy="360000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152400" y="3459464"/>
            <a:ext cx="8610600" cy="381000"/>
            <a:chOff x="152400" y="3459464"/>
            <a:chExt cx="8610600" cy="381000"/>
          </a:xfrm>
        </p:grpSpPr>
        <p:grpSp>
          <p:nvGrpSpPr>
            <p:cNvPr id="34" name="Group 33"/>
            <p:cNvGrpSpPr/>
            <p:nvPr/>
          </p:nvGrpSpPr>
          <p:grpSpPr>
            <a:xfrm>
              <a:off x="152400" y="3459464"/>
              <a:ext cx="8610600" cy="381000"/>
              <a:chOff x="152400" y="3459464"/>
              <a:chExt cx="8610600" cy="381000"/>
            </a:xfrm>
          </p:grpSpPr>
          <p:sp>
            <p:nvSpPr>
              <p:cNvPr id="16" name="Right Arrow 15"/>
              <p:cNvSpPr/>
              <p:nvPr/>
            </p:nvSpPr>
            <p:spPr>
              <a:xfrm>
                <a:off x="152400" y="3459464"/>
                <a:ext cx="86106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505200" y="3535664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284900" y="3535664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1905000" y="3535664"/>
              <a:ext cx="1699260" cy="2286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r>
                <a:rPr lang="en-US" dirty="0" smtClean="0"/>
                <a:t>s</a:t>
              </a:r>
              <a:endParaRPr lang="en-GB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18516" y="3535664"/>
              <a:ext cx="544884" cy="2286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1s</a:t>
              </a:r>
              <a:endParaRPr lang="en-GB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24" y="4304540"/>
            <a:ext cx="2253552" cy="225355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576553" y="4909216"/>
            <a:ext cx="1684598" cy="1164257"/>
            <a:chOff x="3576553" y="4909216"/>
            <a:chExt cx="1684598" cy="116425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289348" y="4649044"/>
              <a:ext cx="259007" cy="168459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5571" y="4909216"/>
              <a:ext cx="1164257" cy="1164257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200400" y="4979530"/>
            <a:ext cx="2895600" cy="1040270"/>
            <a:chOff x="3200400" y="4979530"/>
            <a:chExt cx="2895600" cy="104027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4979530"/>
              <a:ext cx="1229348" cy="90357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296" y="5036095"/>
              <a:ext cx="1752704" cy="983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413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35" y="0"/>
            <a:ext cx="703384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Gameplay—Time UP!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smtClean="0"/>
              <a:t>operation scene </a:t>
            </a:r>
            <a:r>
              <a:rPr lang="en-US" sz="2000" dirty="0"/>
              <a:t>ends when the Assassin successfully evades or </a:t>
            </a:r>
            <a:r>
              <a:rPr lang="en-US" sz="2000" dirty="0" smtClean="0"/>
              <a:t>is subdued</a:t>
            </a:r>
          </a:p>
          <a:p>
            <a:r>
              <a:rPr lang="en-US" sz="2000" dirty="0" smtClean="0"/>
              <a:t>The Assassin wins: The target assassinated</a:t>
            </a:r>
          </a:p>
          <a:p>
            <a:r>
              <a:rPr lang="en-US" sz="2000" dirty="0" smtClean="0"/>
              <a:t>The Time Defenders win: The assassination is </a:t>
            </a:r>
            <a:r>
              <a:rPr lang="en-GB" sz="2000" dirty="0" smtClean="0"/>
              <a:t>neutralised</a:t>
            </a:r>
            <a:r>
              <a:rPr lang="en-US" sz="2000" dirty="0" smtClean="0"/>
              <a:t> AND the Assassin is subdued</a:t>
            </a:r>
          </a:p>
          <a:p>
            <a:r>
              <a:rPr lang="en-US" sz="2000" dirty="0" smtClean="0"/>
              <a:t>Statistics &amp; Replay of the operation</a:t>
            </a:r>
          </a:p>
          <a:p>
            <a:r>
              <a:rPr lang="en-US" sz="2000" dirty="0" smtClean="0"/>
              <a:t>Score and Credits rewarded vary according to roles</a:t>
            </a:r>
          </a:p>
          <a:p>
            <a:r>
              <a:rPr lang="en-US" sz="2000" dirty="0" smtClean="0"/>
              <a:t>Irrelevant actions (e.g. </a:t>
            </a:r>
            <a:r>
              <a:rPr lang="en-US" sz="2000" dirty="0"/>
              <a:t>killing </a:t>
            </a:r>
            <a:r>
              <a:rPr lang="en-US" sz="2000" dirty="0" smtClean="0"/>
              <a:t>commoners) </a:t>
            </a:r>
            <a:r>
              <a:rPr lang="en-US" sz="2000" dirty="0"/>
              <a:t>will </a:t>
            </a:r>
            <a:r>
              <a:rPr lang="en-US" sz="2000" dirty="0" smtClean="0"/>
              <a:t>lower Score and Credits </a:t>
            </a:r>
          </a:p>
          <a:p>
            <a:r>
              <a:rPr lang="en-US" sz="2000" dirty="0" smtClean="0"/>
              <a:t>Credits can be spent on various equipment and items.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477000" y="5357812"/>
            <a:ext cx="2667000" cy="1500188"/>
            <a:chOff x="6477000" y="5357812"/>
            <a:chExt cx="2667000" cy="15001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5357812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7793037" y="5410200"/>
              <a:ext cx="6350" cy="750094"/>
            </a:xfrm>
            <a:prstGeom prst="line">
              <a:avLst/>
            </a:prstGeom>
            <a:ln w="12700" cap="flat" cmpd="sng">
              <a:solidFill>
                <a:srgbClr val="FF0000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7451329" y="5889990"/>
            <a:ext cx="7056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0:0</a:t>
            </a:r>
            <a:endParaRPr lang="en-US" sz="2800" b="1" cap="none" spc="0" dirty="0">
              <a:ln w="31550" cmpd="sng">
                <a:solidFill>
                  <a:srgbClr val="FF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421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 &amp; A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1712604" y="1986675"/>
            <a:ext cx="5554131" cy="3124200"/>
            <a:chOff x="6477000" y="0"/>
            <a:chExt cx="2667000" cy="15001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0"/>
              <a:ext cx="2667000" cy="15001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5" name="Straight Connector 4"/>
            <p:cNvCxnSpPr/>
            <p:nvPr/>
          </p:nvCxnSpPr>
          <p:spPr>
            <a:xfrm flipV="1">
              <a:off x="7804150" y="180321"/>
              <a:ext cx="375193" cy="569774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round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454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39975"/>
            <a:ext cx="7772400" cy="2384425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      	</a:t>
            </a:r>
            <a:r>
              <a:rPr lang="en-US" sz="4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Thank  you</a:t>
            </a:r>
            <a:br>
              <a:rPr lang="en-US" sz="4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800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sz="4800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800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		</a:t>
            </a:r>
            <a:r>
              <a:rPr lang="zh-CN" altLang="en-US" sz="4800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谢谢      </a:t>
            </a:r>
            <a:r>
              <a:rPr lang="ja-JP" altLang="en-US" sz="4800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ありがとう</a:t>
            </a:r>
            <a:endParaRPr lang="en-GB" sz="48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5791200"/>
            <a:ext cx="914400" cy="369332"/>
          </a:xfrm>
          <a:prstGeom prst="rect">
            <a:avLst/>
          </a:prstGeom>
          <a:noFill/>
        </p:spPr>
        <p:txBody>
          <a:bodyPr wrap="square" rtlCol="0">
            <a:prstTxWarp prst="textSlantUp">
              <a:avLst/>
            </a:prstTxWarp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 Hu</a:t>
            </a:r>
            <a:endParaRPr lang="en-GB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524375" y="381000"/>
            <a:ext cx="457200" cy="3048000"/>
          </a:xfrm>
          <a:prstGeom prst="line">
            <a:avLst/>
          </a:prstGeom>
          <a:ln w="15875" cap="flat" cmpd="sng">
            <a:solidFill>
              <a:schemeClr val="bg1"/>
            </a:solidFill>
            <a:round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27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141414"/>
      </a:dk1>
      <a:lt1>
        <a:sysClr val="window" lastClr="FCFCFC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141414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5663</TotalTime>
  <Words>471</Words>
  <Application>Microsoft Office PowerPoint</Application>
  <PresentationFormat>On-screen Show (4:3)</PresentationFormat>
  <Paragraphs>121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Technic</vt:lpstr>
      <vt:lpstr>       Seconds  Count</vt:lpstr>
      <vt:lpstr>The Pitch</vt:lpstr>
      <vt:lpstr>High Concept—Transformation </vt:lpstr>
      <vt:lpstr>High Concept—Genre &amp; Platform </vt:lpstr>
      <vt:lpstr>Target Market</vt:lpstr>
      <vt:lpstr>Key Features—Sci-Fi Settings</vt:lpstr>
      <vt:lpstr>Key Features—Asymmetric Gameplay </vt:lpstr>
      <vt:lpstr>Key Features—Diverse Roles </vt:lpstr>
      <vt:lpstr>Key Features—Seconds Count</vt:lpstr>
      <vt:lpstr>Presentation—Graphics &amp; Audio</vt:lpstr>
      <vt:lpstr>Presentation—GUI</vt:lpstr>
      <vt:lpstr>Gameplay—An Instance (Phase 1)</vt:lpstr>
      <vt:lpstr>Gameplay—An Instance (Phase 2)</vt:lpstr>
      <vt:lpstr>Gameplay—An Instance (Phase 3)</vt:lpstr>
      <vt:lpstr>Gameplay—An Instance (Phase 4)</vt:lpstr>
      <vt:lpstr>Gameplay—Time UP!</vt:lpstr>
      <vt:lpstr>Q &amp; A</vt:lpstr>
      <vt:lpstr>        Thank  you    谢谢      ありがとう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</dc:creator>
  <cp:lastModifiedBy>Richard Hu</cp:lastModifiedBy>
  <cp:revision>113</cp:revision>
  <dcterms:created xsi:type="dcterms:W3CDTF">2006-08-16T00:00:00Z</dcterms:created>
  <dcterms:modified xsi:type="dcterms:W3CDTF">2012-12-04T14:28:15Z</dcterms:modified>
</cp:coreProperties>
</file>